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57" r:id="rId5"/>
    <p:sldId id="389" r:id="rId6"/>
    <p:sldId id="384" r:id="rId7"/>
    <p:sldId id="317" r:id="rId8"/>
    <p:sldId id="277" r:id="rId9"/>
    <p:sldId id="278" r:id="rId10"/>
    <p:sldId id="396" r:id="rId11"/>
    <p:sldId id="392" r:id="rId12"/>
    <p:sldId id="394" r:id="rId13"/>
    <p:sldId id="281" r:id="rId14"/>
    <p:sldId id="393" r:id="rId15"/>
    <p:sldId id="395" r:id="rId16"/>
    <p:sldId id="321" r:id="rId17"/>
    <p:sldId id="39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7089AD-E56A-54BA-D4BC-3C6ADA9F4162}" v="157" dt="2023-10-20T16:21:34.323"/>
    <p1510:client id="{62460CDD-1F15-4CFD-9173-4E0308CC5307}" v="1" dt="2023-10-18T19:05:30.234"/>
    <p1510:client id="{9D53C33A-5517-0221-1140-84220A01C0B6}" v="223" dt="2023-10-25T20:31:59.320"/>
    <p1510:client id="{BF013DD3-9335-9E47-2875-73B6E6CD2A64}" v="43" dt="2023-10-19T13:29:05.340"/>
    <p1510:client id="{C5D16E2C-61A9-D1CB-1CA8-492A8D7CD136}" v="4" dt="2023-10-25T17:59:46.299"/>
    <p1510:client id="{CCC951BD-ADE2-77FF-D29A-DE3C77EC1BFF}" v="84" dt="2023-10-20T16:08:53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pos="3840"/>
        <p:guide orient="horz" pos="216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60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-sa/3.0/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s://mirror.uncyc.org/wiki/Schoo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cboe-my.sharepoint.com/:v:/r/personal/grovela_richmond_k12_ga_us/Documents/Attachments/CTW%20Recruitment.MP4?csf=1&amp;web=1&amp;e=fZN1UM&amp;nav=eyJyZWZlcnJhbEluZm8iOnsicmVmZXJyYWxBcHAiOiJTdHJlYW1XZWJBcHAiLCJyZWZlcnJhbFZpZXciOiJTaGFyZURpYWxvZyIsInJlZmVycmFsQXBwUGxhdGZvcm0iOiJXZWIiLCJyZWZlcnJhbE1vZGUiOiJ2aWV3In19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cboe-my.sharepoint.com/:b:/g/personal/montgla_richmond_k12_ga_us/EWhw8dJVE8tChtZJJaApotcBJvPA1l1ySDVHmXqtQhIEuA?e=7Zbpdk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cboe-my.sharepoint.com/:v:/r/personal/mukents_richmond_k12_ga_us/Documents/Attachments/2021%20RCTCM%20Recruitment%20Reel%201.mp4?csf=1&amp;web=1&amp;e=Ctawf0&amp;nav=eyJyZWZlcnJhbEluZm8iOnsicmVmZXJyYWxBcHAiOiJTdHJlYW1XZWJBcHAiLCJyZWZlcnJhbFZpZXciOiJTaGFyZURpYWxvZyIsInJlZmVycmFsQXBwUGxhdGZvcm0iOiJXZWIiLCJyZWZlcnJhbE1vZGUiOiJ2aWV3In19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rmAutofit/>
          </a:bodyPr>
          <a:lstStyle/>
          <a:p>
            <a:r>
              <a:rPr lang="en-US"/>
              <a:t>Transitioning to Middle School</a:t>
            </a:r>
          </a:p>
        </p:txBody>
      </p:sp>
      <p:pic>
        <p:nvPicPr>
          <p:cNvPr id="14" name="Picture Placeholder 13" descr="Data Points Digital background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rmAutofit/>
          </a:bodyPr>
          <a:lstStyle/>
          <a:p>
            <a:r>
              <a:rPr lang="en-US"/>
              <a:t>Laurie Montgomery</a:t>
            </a:r>
          </a:p>
          <a:p>
            <a:r>
              <a:rPr lang="en-US"/>
              <a:t>School Counselor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788B34-4190-4916-9048-47720EA5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/>
          <a:lstStyle/>
          <a:p>
            <a:r>
              <a:rPr lang="en-US"/>
              <a:t>Open House Dates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BA415A0-3B77-43FB-A408-5F1DA4B0A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/>
          <a:lstStyle/>
          <a:p>
            <a:r>
              <a:rPr lang="en-US" err="1"/>
              <a:t>A.R.Johnson</a:t>
            </a:r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98ECEC-4413-4244-8F21-0076EC511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511" y="3355669"/>
            <a:ext cx="3563936" cy="1642546"/>
          </a:xfrm>
        </p:spPr>
        <p:txBody>
          <a:bodyPr vert="horz" wrap="square" lIns="0" tIns="0" rIns="0" bIns="0" rtlCol="0" anchor="t"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2800"/>
              <a:t>Thursday </a:t>
            </a:r>
          </a:p>
          <a:p>
            <a:pPr marL="0" lvl="0" indent="0">
              <a:buNone/>
            </a:pPr>
            <a:r>
              <a:rPr lang="en-US" sz="2800"/>
              <a:t>November 9</a:t>
            </a:r>
          </a:p>
          <a:p>
            <a:pPr marL="0" indent="0">
              <a:buNone/>
            </a:pPr>
            <a:r>
              <a:rPr lang="en-US" sz="2800"/>
              <a:t>Time:  </a:t>
            </a:r>
            <a:r>
              <a:rPr lang="en-US" sz="2400"/>
              <a:t>4:00-6:00 p.m</a:t>
            </a:r>
            <a:r>
              <a:rPr lang="en-US" sz="2800"/>
              <a:t>.</a:t>
            </a:r>
            <a:endParaRPr lang="en-US" sz="2800">
              <a:solidFill>
                <a:srgbClr val="FFFFFF">
                  <a:alpha val="60000"/>
                </a:srgbClr>
              </a:solidFill>
            </a:endParaRPr>
          </a:p>
          <a:p>
            <a:pPr lvl="0"/>
            <a:endParaRPr lang="en-US" sz="2800"/>
          </a:p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A63626D-0E6E-4023-ABFC-A744C98621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/>
          <a:lstStyle/>
          <a:p>
            <a:r>
              <a:rPr lang="en-US"/>
              <a:t>Davidson Fine Arts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58E9390-685C-4BAD-BFAD-EC56E81C47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95361" y="3359699"/>
            <a:ext cx="3508755" cy="1727380"/>
          </a:xfrm>
        </p:spPr>
        <p:txBody>
          <a:bodyPr vert="horz" wrap="square" lIns="0" tIns="0" rIns="0" bIns="0" rtlCol="0" anchor="t">
            <a:normAutofit lnSpcReduction="10000"/>
          </a:bodyPr>
          <a:lstStyle/>
          <a:p>
            <a:pPr marL="0" lvl="0" indent="0">
              <a:buNone/>
            </a:pPr>
            <a:r>
              <a:rPr lang="en-US" sz="2400"/>
              <a:t>Wednesday</a:t>
            </a:r>
            <a:endParaRPr lang="en-US"/>
          </a:p>
          <a:p>
            <a:pPr marL="0" lvl="0" indent="0">
              <a:buNone/>
            </a:pPr>
            <a:r>
              <a:rPr lang="en-US" sz="2400"/>
              <a:t>December 6</a:t>
            </a:r>
            <a:endParaRPr lang="en-US" sz="2400">
              <a:solidFill>
                <a:srgbClr val="FFFFFF">
                  <a:alpha val="60000"/>
                </a:srgbClr>
              </a:solidFill>
            </a:endParaRPr>
          </a:p>
          <a:p>
            <a:pPr marL="0" lvl="0" indent="0">
              <a:buNone/>
            </a:pPr>
            <a:r>
              <a:rPr lang="en-US" sz="2200"/>
              <a:t>Time: 8:30-11:30</a:t>
            </a:r>
            <a:endParaRPr lang="en-US" sz="2200">
              <a:solidFill>
                <a:srgbClr val="FFFFFF">
                  <a:alpha val="60000"/>
                </a:srgbClr>
              </a:solidFill>
            </a:endParaRPr>
          </a:p>
          <a:p>
            <a:pPr marL="0" lvl="0" indent="0">
              <a:buNone/>
            </a:pPr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4A9BC34-CFDB-4D7A-8D6C-1CE608D090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21729" y="1883777"/>
            <a:ext cx="3566160" cy="1583912"/>
          </a:xfrm>
        </p:spPr>
        <p:txBody>
          <a:bodyPr/>
          <a:lstStyle/>
          <a:p>
            <a:r>
              <a:rPr lang="en-US"/>
              <a:t>Richmond County Technical Career Magnet</a:t>
            </a:r>
          </a:p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D014E48-5DD9-49CE-AD5B-0FEF69204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65110" y="3357412"/>
            <a:ext cx="3373896" cy="604093"/>
          </a:xfrm>
        </p:spPr>
        <p:txBody>
          <a:bodyPr vert="horz" wrap="square" lIns="0" tIns="0" rIns="0" bIns="0" rtlCol="0" anchor="t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FFFFFF">
                    <a:alpha val="60000"/>
                  </a:srgbClr>
                </a:solidFill>
              </a:rPr>
              <a:t>To Be Announced</a:t>
            </a:r>
          </a:p>
          <a:p>
            <a:endParaRPr lang="en-US">
              <a:solidFill>
                <a:srgbClr val="FFFFFF">
                  <a:alpha val="60000"/>
                </a:srgbClr>
              </a:solidFill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236478C-E242-44E0-8357-C72C9B588C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65A6DC02-681E-4AF7-AC6E-57CDDB2F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F0A8666-4477-461C-A79D-E91232EE9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47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F4188-0472-6496-3E5C-92159A9C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5th grade field trip to magnet schools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282EAB-5D91-6E7C-5C30-8DCC7986A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865313" y="1881275"/>
            <a:ext cx="7111013" cy="3515555"/>
          </a:xfrm>
          <a:ln>
            <a:solidFill>
              <a:schemeClr val="accent1"/>
            </a:solidFill>
          </a:ln>
        </p:spPr>
        <p:txBody>
          <a:bodyPr vert="horz" wrap="square" lIns="0" tIns="0" rIns="0" bIns="0" rtlCol="0" anchor="t">
            <a:noAutofit/>
          </a:bodyPr>
          <a:lstStyle/>
          <a:p>
            <a:pPr algn="ctr"/>
            <a:r>
              <a:rPr lang="en-US" sz="3200" b="1"/>
              <a:t>Wednesday, November 8</a:t>
            </a:r>
          </a:p>
          <a:p>
            <a:pPr algn="ctr"/>
            <a:r>
              <a:rPr lang="en-US" sz="3200" b="1"/>
              <a:t>RCTCM-8:45-10:15</a:t>
            </a:r>
            <a:endParaRPr lang="en-US" sz="3200" b="1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3200" b="1"/>
              <a:t>DFA-10:30-12:05</a:t>
            </a:r>
            <a:endParaRPr lang="en-US" sz="3200" b="1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3200" b="1"/>
              <a:t>ARJ-1:15-2:30</a:t>
            </a:r>
            <a:endParaRPr lang="en-US" sz="3200" b="1">
              <a:solidFill>
                <a:srgbClr val="FFFFFF">
                  <a:alpha val="60000"/>
                </a:srgbClr>
              </a:solidFill>
            </a:endParaRPr>
          </a:p>
          <a:p>
            <a:pPr algn="ctr"/>
            <a:endParaRPr lang="en-US" sz="280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DE63A96-3493-089A-C034-341B8AB09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4B8DC14-CA9D-DBE0-D5BC-AEDF8D0D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EBAE018-95ED-D81E-6C30-343E60A5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41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A30A5-94D1-1924-A6EA-032715F4A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280334"/>
            <a:ext cx="11088587" cy="794117"/>
          </a:xfrm>
        </p:spPr>
        <p:txBody>
          <a:bodyPr/>
          <a:lstStyle/>
          <a:p>
            <a:r>
              <a:rPr lang="en-US"/>
              <a:t>Applications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B92492-CDDC-FD8E-B32A-98D22B38E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1288853"/>
            <a:ext cx="6042367" cy="5299531"/>
          </a:xfrm>
        </p:spPr>
        <p:txBody>
          <a:bodyPr vert="horz" wrap="square" lIns="0" tIns="0" rIns="0" bIns="0" rtlCol="0" anchor="t">
            <a:noAutofit/>
          </a:bodyPr>
          <a:lstStyle/>
          <a:p>
            <a:pPr algn="ctr"/>
            <a:r>
              <a:rPr lang="en-US" sz="1800" u="sng">
                <a:ea typeface="+mn-lt"/>
                <a:cs typeface="+mn-lt"/>
              </a:rPr>
              <a:t>Important Dates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Application period: November 1, 2023-January 5, 2024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Testing Dates: January 24 and 27, 2024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Davidson Fine Arts Auditions: February 16, 2024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Decision letters emailed on March 1, 2024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Spring Application period: April 1-May 1, 2024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Spring Academic testing: May 11, 2024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Davidson Fine Arts Aud</a:t>
            </a:r>
            <a:r>
              <a:rPr lang="en-US" sz="2000">
                <a:ea typeface="+mn-lt"/>
                <a:cs typeface="+mn-lt"/>
              </a:rPr>
              <a:t>itions: </a:t>
            </a:r>
            <a:r>
              <a:rPr lang="en-US" sz="1800">
                <a:ea typeface="+mn-lt"/>
                <a:cs typeface="+mn-lt"/>
              </a:rPr>
              <a:t>May 23 or May 24 </a:t>
            </a:r>
            <a:endParaRPr lang="en-US" sz="1800">
              <a:solidFill>
                <a:srgbClr val="FFFFFF">
                  <a:alpha val="60000"/>
                </a:srgbClr>
              </a:solidFill>
            </a:endParaRPr>
          </a:p>
          <a:p>
            <a:pPr algn="ctr"/>
            <a:r>
              <a:rPr lang="en-US" sz="1800">
                <a:ea typeface="+mn-lt"/>
                <a:cs typeface="+mn-lt"/>
              </a:rPr>
              <a:t>Spring Decision letters emailed on June 3,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1800">
                <a:ea typeface="+mn-lt"/>
                <a:cs typeface="+mn-lt"/>
              </a:rPr>
              <a:t>2024</a:t>
            </a:r>
            <a:endParaRPr lang="en-US" sz="1800"/>
          </a:p>
          <a:p>
            <a:endParaRPr lang="en-US">
              <a:solidFill>
                <a:srgbClr val="FFFFFF">
                  <a:alpha val="60000"/>
                </a:srgbClr>
              </a:solidFill>
            </a:endParaRPr>
          </a:p>
        </p:txBody>
      </p:sp>
      <p:pic>
        <p:nvPicPr>
          <p:cNvPr id="17" name="Content Placeholder 16" descr="A qr code with a dinosaur&#10;&#10;Description automatically generated">
            <a:extLst>
              <a:ext uri="{FF2B5EF4-FFF2-40B4-BE49-F238E27FC236}">
                <a16:creationId xmlns:a16="http://schemas.microsoft.com/office/drawing/2014/main" id="{EF469644-618B-DE75-7E64-560D6B89325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100915" y="1994629"/>
            <a:ext cx="3564533" cy="3515555"/>
          </a:xfrm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311A693-B27D-ED18-B670-3C0B2BC61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026E512-3309-A299-F841-0F2FD700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B6FC9EB-426F-3B2C-8139-4F701651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6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81E8936-2270-47FE-94A4-398CB12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/>
          <a:lstStyle/>
          <a:p>
            <a:r>
              <a:rPr lang="en-US"/>
              <a:t>Preparation</a:t>
            </a:r>
          </a:p>
        </p:txBody>
      </p:sp>
      <p:pic>
        <p:nvPicPr>
          <p:cNvPr id="16" name="Picture Placeholder 15" descr="Data Points Digital background">
            <a:extLst>
              <a:ext uri="{FF2B5EF4-FFF2-40B4-BE49-F238E27FC236}">
                <a16:creationId xmlns:a16="http://schemas.microsoft.com/office/drawing/2014/main" id="{361E9ADB-7377-4CF1-9AE4-AEFBDEBEEE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776472"/>
          </a:xfr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0287FEC-3826-4868-8D93-52429C6156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043245" y="3882139"/>
            <a:ext cx="7969982" cy="2786820"/>
          </a:xfrm>
        </p:spPr>
        <p:txBody>
          <a:bodyPr vert="horz" wrap="square" lIns="0" tIns="0" rIns="0" bIns="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/>
              <a:t>Help your child be more aware of assignments and work that needs to be completed and turned in. 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/>
              <a:t> Parent Portal-Use to connect to Infinite Campus to check grades</a:t>
            </a:r>
            <a:endParaRPr lang="en-US" sz="1900" b="1" dirty="0">
              <a:solidFill>
                <a:srgbClr val="FFFFFF">
                  <a:alpha val="60000"/>
                </a:srgb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/>
              <a:t>Complete an Application online beginning November 1, 2023-January 5, 2024</a:t>
            </a:r>
            <a:endParaRPr lang="en-US" sz="1900" b="1" dirty="0">
              <a:solidFill>
                <a:srgbClr val="FFFFFF">
                  <a:alpha val="60000"/>
                </a:srgb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FFFFFF">
                    <a:alpha val="60000"/>
                  </a:srgbClr>
                </a:solidFill>
              </a:rPr>
              <a:t>School Choice Guide:  rcboe.org/choice</a:t>
            </a:r>
          </a:p>
          <a:p>
            <a:pPr marL="342900" indent="-342900">
              <a:buChar char="•"/>
            </a:pPr>
            <a:endParaRPr lang="en-US" sz="2200" b="1">
              <a:solidFill>
                <a:srgbClr val="FFFFFF">
                  <a:alpha val="60000"/>
                </a:srgbClr>
              </a:solidFill>
            </a:endParaRPr>
          </a:p>
          <a:p>
            <a:endParaRPr lang="en-US">
              <a:solidFill>
                <a:srgbClr val="FFFFFF">
                  <a:alpha val="60000"/>
                </a:srgb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61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23" name="Subtitle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903203" cy="2265216"/>
          </a:xfrm>
        </p:spPr>
        <p:txBody>
          <a:bodyPr/>
          <a:lstStyle/>
          <a:p>
            <a:r>
              <a:rPr lang="en-US"/>
              <a:t>Questions and Answers</a:t>
            </a:r>
          </a:p>
          <a:p>
            <a:r>
              <a:rPr lang="en-US"/>
              <a:t>Contact:  montgla@boe.Richmond.k12.ga.us</a:t>
            </a:r>
          </a:p>
          <a:p>
            <a:r>
              <a:rPr lang="en-US"/>
              <a:t>Telephone:  (706) 823-6950, Ext. 4859</a:t>
            </a:r>
          </a:p>
        </p:txBody>
      </p:sp>
      <p:pic>
        <p:nvPicPr>
          <p:cNvPr id="27" name="Picture Placeholder 26" descr="Data Points Digital background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Picture Placeholder 32" descr="Data Points Digital background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3E305-6365-4345-8BD1-4A31C61D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7A3FF-ED32-4C4A-A21F-848A3BF6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1997855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09" y="2778655"/>
            <a:ext cx="3565525" cy="3415519"/>
          </a:xfrm>
        </p:spPr>
        <p:txBody>
          <a:bodyPr/>
          <a:lstStyle/>
          <a:p>
            <a:r>
              <a:rPr lang="en-US" sz="2400" b="1"/>
              <a:t>Magnet School Options</a:t>
            </a:r>
          </a:p>
          <a:p>
            <a:r>
              <a:rPr lang="en-US" sz="2400" b="1"/>
              <a:t>Preparation</a:t>
            </a:r>
          </a:p>
          <a:p>
            <a:r>
              <a:rPr lang="en-US" sz="2400" b="1"/>
              <a:t>Field Trip</a:t>
            </a:r>
          </a:p>
          <a:p>
            <a:r>
              <a:rPr lang="en-US" sz="2400" b="1"/>
              <a:t>Questions?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8" name="Picture Placeholder 7" descr="Digital Data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Picture Placeholder 9" descr="Data Point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Picture Placeholder 11" descr="Data Background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915FE2C5-E66A-4405-B19E-2C5C546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01DF4D0-78BC-4C8C-9570-26F0B225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3418ADF-358F-4647-A511-FCFFEDA83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pic>
        <p:nvPicPr>
          <p:cNvPr id="20" name="Picture Placeholder 19" descr="Data Points Digital background">
            <a:extLst>
              <a:ext uri="{FF2B5EF4-FFF2-40B4-BE49-F238E27FC236}">
                <a16:creationId xmlns:a16="http://schemas.microsoft.com/office/drawing/2014/main" id="{528A7D8D-1AB5-46C4-93FA-D92C2FD5169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3054096" y="0"/>
            <a:ext cx="3054096" cy="3776472"/>
          </a:xfrm>
        </p:spPr>
      </p:pic>
      <p:pic>
        <p:nvPicPr>
          <p:cNvPr id="25" name="Picture Placeholder 24" descr="Digital Graph Screen">
            <a:extLst>
              <a:ext uri="{FF2B5EF4-FFF2-40B4-BE49-F238E27FC236}">
                <a16:creationId xmlns:a16="http://schemas.microsoft.com/office/drawing/2014/main" id="{B7353C46-ACC1-4078-85C2-26B57B0E58B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9137904" y="0"/>
            <a:ext cx="3054096" cy="377647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3" name="Picture Placeholder 22" descr="A person drawing on a white board">
            <a:extLst>
              <a:ext uri="{FF2B5EF4-FFF2-40B4-BE49-F238E27FC236}">
                <a16:creationId xmlns:a16="http://schemas.microsoft.com/office/drawing/2014/main" id="{2B3C4F95-A0FA-45D9-BF43-1C398F65B89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6083808" y="0"/>
            <a:ext cx="3054096" cy="3776472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5127060-CDBF-435F-9009-A5451CCE305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792046" y="4070146"/>
            <a:ext cx="6221412" cy="2215243"/>
          </a:xfrm>
          <a:noFill/>
        </p:spPr>
        <p:txBody>
          <a:bodyPr>
            <a:noAutofit/>
          </a:bodyPr>
          <a:lstStyle/>
          <a:p>
            <a:r>
              <a:rPr lang="en-US" b="1"/>
              <a:t>Middle School is a big change and one that is exciting and scary.  </a:t>
            </a:r>
          </a:p>
          <a:p>
            <a:r>
              <a:rPr lang="en-US" b="1"/>
              <a:t>The goal of this presentation is to help you make the right choice for your child’s next step in education</a:t>
            </a:r>
          </a:p>
        </p:txBody>
      </p:sp>
      <p:pic>
        <p:nvPicPr>
          <p:cNvPr id="8" name="Picture Placeholder 7" descr="A person reading a book&#10;&#10;Description automatically generated">
            <a:extLst>
              <a:ext uri="{FF2B5EF4-FFF2-40B4-BE49-F238E27FC236}">
                <a16:creationId xmlns:a16="http://schemas.microsoft.com/office/drawing/2014/main" id="{317DFB12-928C-873F-AFB6-A4D385081AE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t="3632" b="3632"/>
          <a:stretch>
            <a:fillRect/>
          </a:stretch>
        </p:blipFill>
        <p:spPr/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BB14AF9-416D-C0C4-201A-9E825DDA2732}"/>
              </a:ext>
            </a:extLst>
          </p:cNvPr>
          <p:cNvSpPr txBox="1"/>
          <p:nvPr/>
        </p:nvSpPr>
        <p:spPr>
          <a:xfrm>
            <a:off x="0" y="3776472"/>
            <a:ext cx="305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7" tooltip="https://mirror.uncyc.org/wiki/Schoo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8" tooltip="https://creativecommons.org/licenses/by-nc-sa/3.0/"/>
              </a:rPr>
              <a:t>CC BY-SA-NC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Placeholder 7" descr="Data Points Digital background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768881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400" kern="1200">
                <a:latin typeface="+mj-lt"/>
                <a:ea typeface="+mj-ea"/>
                <a:cs typeface="+mj-cs"/>
              </a:rPr>
              <a:t>Options for Magnet </a:t>
            </a:r>
            <a:r>
              <a:rPr lang="en-US"/>
              <a:t>Schools</a:t>
            </a:r>
            <a:br>
              <a:rPr lang="en-US"/>
            </a:br>
            <a:endParaRPr lang="en-US" sz="6400" kern="1200">
              <a:latin typeface="+mj-lt"/>
            </a:endParaRPr>
          </a:p>
        </p:txBody>
      </p:sp>
      <p:sp>
        <p:nvSpPr>
          <p:cNvPr id="16" name="Subtitle 15">
            <a:extLst>
              <a:ext uri="{FF2B5EF4-FFF2-40B4-BE49-F238E27FC236}">
                <a16:creationId xmlns:a16="http://schemas.microsoft.com/office/drawing/2014/main" id="{4BDCF583-1D5D-4235-97C2-39272B80A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271799"/>
            <a:ext cx="5437187" cy="2821027"/>
          </a:xfrm>
        </p:spPr>
        <p:txBody>
          <a:bodyPr vert="horz" wrap="square" lIns="0" tIns="0" rIns="0" bIns="0" rtlCol="0" anchor="t">
            <a:noAutofit/>
          </a:bodyPr>
          <a:lstStyle/>
          <a:p>
            <a:pPr marL="0" indent="0">
              <a:lnSpc>
                <a:spcPct val="100000"/>
              </a:lnSpc>
            </a:pPr>
            <a:r>
              <a:rPr lang="en-US" sz="2800" b="1"/>
              <a:t>A.R. Johnson</a:t>
            </a:r>
            <a:endParaRPr lang="en-US" sz="2800" b="1">
              <a:solidFill>
                <a:srgbClr val="FFFFFF">
                  <a:alpha val="60000"/>
                </a:srgbClr>
              </a:solidFill>
            </a:endParaRPr>
          </a:p>
          <a:p>
            <a:pPr marL="0" indent="0">
              <a:lnSpc>
                <a:spcPct val="100000"/>
              </a:lnSpc>
            </a:pPr>
            <a:r>
              <a:rPr lang="en-US" sz="2800" b="1"/>
              <a:t>Davidson Fine Arts</a:t>
            </a:r>
            <a:endParaRPr lang="en-US" sz="2800" b="1" kern="1200">
              <a:solidFill>
                <a:srgbClr val="FFFFFF">
                  <a:alpha val="60000"/>
                </a:srgbClr>
              </a:solidFill>
              <a:latin typeface="+mn-lt"/>
            </a:endParaRPr>
          </a:p>
          <a:p>
            <a:pPr marL="0" indent="0">
              <a:lnSpc>
                <a:spcPct val="100000"/>
              </a:lnSpc>
            </a:pPr>
            <a:r>
              <a:rPr lang="en-US" sz="2800" b="1"/>
              <a:t>Richmond County Career Technical Magnet School</a:t>
            </a:r>
            <a:endParaRPr lang="en-US" sz="2800" b="1">
              <a:solidFill>
                <a:srgbClr val="FFFFFF">
                  <a:alpha val="60000"/>
                </a:srgbClr>
              </a:solidFill>
            </a:endParaRPr>
          </a:p>
          <a:p>
            <a:pPr marL="0" indent="0">
              <a:lnSpc>
                <a:spcPct val="100000"/>
              </a:lnSpc>
            </a:pPr>
            <a:endParaRPr lang="en-US" kern="1200">
              <a:latin typeface="+mn-lt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10D835-B454-4270-BB35-86A18730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F653B-90B5-4F47-A33F-93DCB2EF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EF484-38C8-4EDC-ACF5-695CFB21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183D7-B16E-4A9D-BC4B-D1EC347B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C33DF-36C9-49E9-B48D-A320B179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DF814-5334-93DF-5B0F-C20A6894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A. R. Johnson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98C7D0E-54CC-5A71-97FD-13A9EF385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0" tIns="0" rIns="0" bIns="0" rtlCol="0" anchor="t">
            <a:noAutofit/>
          </a:bodyPr>
          <a:lstStyle/>
          <a:p>
            <a:r>
              <a:rPr lang="en-US" sz="3200" b="1"/>
              <a:t>Concentration in Engineering and Health</a:t>
            </a:r>
          </a:p>
          <a:p>
            <a:r>
              <a:rPr lang="en-US" sz="3200" b="1"/>
              <a:t>Rigorous Academic</a:t>
            </a:r>
          </a:p>
          <a:p>
            <a:r>
              <a:rPr lang="en-US" sz="3200" b="1"/>
              <a:t>Some sports</a:t>
            </a:r>
          </a:p>
          <a:p>
            <a:r>
              <a:rPr lang="en-US" sz="3200" b="1"/>
              <a:t>Video:  </a:t>
            </a:r>
            <a:r>
              <a:rPr lang="en-US" sz="3200">
                <a:ea typeface="+mn-lt"/>
                <a:cs typeface="+mn-lt"/>
                <a:hlinkClick r:id="rId2"/>
              </a:rPr>
              <a:t>CTW Recruitment.MP4</a:t>
            </a:r>
          </a:p>
          <a:p>
            <a:pPr marL="45720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8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602937"/>
            <a:ext cx="5424897" cy="1278338"/>
          </a:xfrm>
        </p:spPr>
        <p:txBody>
          <a:bodyPr/>
          <a:lstStyle/>
          <a:p>
            <a:r>
              <a:rPr lang="en-US"/>
              <a:t>Davidson Fine Arts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D05A243-8080-4F6D-8538-65CDDF89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923F3-CCEF-1528-FDA2-7D84F1A2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345" y="1489659"/>
            <a:ext cx="6599894" cy="4697238"/>
          </a:xfr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 sz="3200" b="1" dirty="0"/>
              <a:t>Concentration in the Fine Arts</a:t>
            </a:r>
            <a:endParaRPr lang="en-US" sz="3200" b="1" dirty="0">
              <a:solidFill>
                <a:srgbClr val="FFFFFF">
                  <a:alpha val="60000"/>
                </a:srgbClr>
              </a:solidFill>
            </a:endParaRPr>
          </a:p>
          <a:p>
            <a:r>
              <a:rPr lang="en-US" sz="3200" b="1" dirty="0"/>
              <a:t>Rigorous Academics</a:t>
            </a:r>
            <a:endParaRPr lang="en-US" sz="3200" b="1" dirty="0">
              <a:solidFill>
                <a:srgbClr val="FFFFFF">
                  <a:alpha val="60000"/>
                </a:srgbClr>
              </a:solidFill>
            </a:endParaRPr>
          </a:p>
          <a:p>
            <a:r>
              <a:rPr lang="en-US" sz="3200" b="1" dirty="0"/>
              <a:t>Some sports but more drama, </a:t>
            </a:r>
          </a:p>
          <a:p>
            <a:pPr marL="0" indent="0">
              <a:buNone/>
            </a:pPr>
            <a:r>
              <a:rPr lang="en-US" sz="3200" b="1" dirty="0"/>
              <a:t>music and art</a:t>
            </a:r>
            <a:endParaRPr lang="en-US" sz="3200" b="1" dirty="0">
              <a:solidFill>
                <a:srgbClr val="FFFFFF">
                  <a:alpha val="60000"/>
                </a:srgbClr>
              </a:solidFill>
            </a:endParaRPr>
          </a:p>
          <a:p>
            <a:pPr marL="0" indent="0">
              <a:buNone/>
            </a:pPr>
            <a:endParaRPr lang="en-US" sz="3200" b="1" dirty="0">
              <a:solidFill>
                <a:srgbClr val="FFFFFF">
                  <a:alpha val="60000"/>
                </a:srgbClr>
              </a:solidFill>
            </a:endParaRPr>
          </a:p>
          <a:p>
            <a:pPr marL="0" indent="0">
              <a:buNone/>
            </a:pPr>
            <a:endParaRPr lang="en-US" sz="3200" b="1" dirty="0">
              <a:solidFill>
                <a:srgbClr val="FFFFFF">
                  <a:alpha val="60000"/>
                </a:srgbClr>
              </a:solidFill>
            </a:endParaRPr>
          </a:p>
          <a:p>
            <a:endParaRPr lang="en-US" sz="3200" b="1" dirty="0">
              <a:solidFill>
                <a:srgbClr val="FFFFFF">
                  <a:alpha val="60000"/>
                </a:srgbClr>
              </a:solidFill>
            </a:endParaRPr>
          </a:p>
          <a:p>
            <a:pPr marL="0" indent="0">
              <a:buNone/>
            </a:pPr>
            <a:endParaRPr lang="en-US" sz="3200" b="1">
              <a:solidFill>
                <a:srgbClr val="FFFFFF">
                  <a:alpha val="60000"/>
                </a:srgbClr>
              </a:solidFill>
            </a:endParaRPr>
          </a:p>
        </p:txBody>
      </p:sp>
      <p:pic>
        <p:nvPicPr>
          <p:cNvPr id="5" name="Picture 4" descr="A qr code with a dinosaur&#10;&#10;Description automatically generated">
            <a:extLst>
              <a:ext uri="{FF2B5EF4-FFF2-40B4-BE49-F238E27FC236}">
                <a16:creationId xmlns:a16="http://schemas.microsoft.com/office/drawing/2014/main" id="{075FF7EF-D83B-0624-8EA2-EF051868E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0" y="3383845"/>
            <a:ext cx="2743200" cy="2743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E47102-C802-97C2-8544-F60073EB7CBE}"/>
              </a:ext>
            </a:extLst>
          </p:cNvPr>
          <p:cNvSpPr txBox="1"/>
          <p:nvPr/>
        </p:nvSpPr>
        <p:spPr>
          <a:xfrm>
            <a:off x="8334962" y="2267185"/>
            <a:ext cx="323614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Promotional Video Link</a:t>
            </a:r>
          </a:p>
        </p:txBody>
      </p:sp>
    </p:spTree>
    <p:extLst>
      <p:ext uri="{BB962C8B-B14F-4D97-AF65-F5344CB8AC3E}">
        <p14:creationId xmlns:p14="http://schemas.microsoft.com/office/powerpoint/2010/main" val="249694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D7E9-0E71-3F5D-45CD-5CF0EDD1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5635083" cy="786371"/>
          </a:xfrm>
        </p:spPr>
        <p:txBody>
          <a:bodyPr/>
          <a:lstStyle/>
          <a:p>
            <a:r>
              <a:rPr lang="en-US"/>
              <a:t>Davidson Fine Arts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3D8BE-53D6-B507-0731-E3E4FEBB3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7E654-E6EB-0B0B-FE24-585CE5755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6ADBC-4C8A-BCFB-CE5A-324C5400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2976B-5790-75E7-2576-171DED116B57}"/>
              </a:ext>
            </a:extLst>
          </p:cNvPr>
          <p:cNvSpPr txBox="1"/>
          <p:nvPr/>
        </p:nvSpPr>
        <p:spPr>
          <a:xfrm>
            <a:off x="1001722" y="2046387"/>
            <a:ext cx="403411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hlinkClick r:id="rId2"/>
              </a:rPr>
              <a:t>John S. Davidson Fine Arts Magnet School Flyer.pdf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6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BF925-808A-BAB0-2083-CFBB5643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Richmond County Technical Magnet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C9B1B-AA98-00BD-FFEB-0CA1C5D5B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059537"/>
            <a:ext cx="2493627" cy="3990357"/>
          </a:xfr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 sz="2800" b="1"/>
              <a:t>Culinary Arts</a:t>
            </a:r>
            <a:endParaRPr lang="en-US"/>
          </a:p>
          <a:p>
            <a:r>
              <a:rPr lang="en-US" sz="2800" b="1">
                <a:solidFill>
                  <a:srgbClr val="FFFFFF">
                    <a:alpha val="60000"/>
                  </a:srgbClr>
                </a:solidFill>
              </a:rPr>
              <a:t>Electronics</a:t>
            </a:r>
          </a:p>
          <a:p>
            <a:r>
              <a:rPr lang="en-US" sz="2800" b="1"/>
              <a:t>Cyber Security</a:t>
            </a:r>
          </a:p>
          <a:p>
            <a:r>
              <a:rPr lang="en-US" sz="2800" b="1"/>
              <a:t>Audio Visual</a:t>
            </a:r>
          </a:p>
          <a:p>
            <a:r>
              <a:rPr lang="en-US" sz="2800" b="1"/>
              <a:t>Some sports</a:t>
            </a:r>
          </a:p>
          <a:p>
            <a:endParaRPr lang="en-US" sz="2800" b="1"/>
          </a:p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AF94A-1A32-6A7F-1B48-D95FF3C0C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61A5C-802D-C07A-CAA9-6D2C6A79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F877B-12F9-A29A-22A6-924DF997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8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6ACC4-C5F9-0340-4705-B541CA89B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40C86-998C-384C-6875-CB95B655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2A139-5A76-2A5E-F672-6E03EBA1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9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2D77500-4280-D259-988E-35A7CD19D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  <a:hlinkClick r:id="rId2"/>
              </a:rPr>
              <a:t>2021 RCTCM Recruitment Reel 1.mp4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3470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E4876F9-7AE1-498D-B8FE-1E3AD703D2AF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11A92-D464-4AC4-A396-BA73B10CEEAC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{043F578B-9841-4E28-8084-886D72280996}tf33713516_win32</Template>
  <Application>Microsoft Office PowerPoint</Application>
  <PresentationFormat>Widescreen</PresentationFormat>
  <Slides>14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3DFloatVTI</vt:lpstr>
      <vt:lpstr>Transitioning to Middle School</vt:lpstr>
      <vt:lpstr>Agenda</vt:lpstr>
      <vt:lpstr>Introduction</vt:lpstr>
      <vt:lpstr>Options for Magnet Schools </vt:lpstr>
      <vt:lpstr>A. R. Johnson</vt:lpstr>
      <vt:lpstr>Davidson Fine Arts</vt:lpstr>
      <vt:lpstr>Davidson Fine Arts </vt:lpstr>
      <vt:lpstr>Richmond County Technical Magnet School</vt:lpstr>
      <vt:lpstr>2021 RCTCM Recruitment Reel 1.mp4</vt:lpstr>
      <vt:lpstr>Open House Dates </vt:lpstr>
      <vt:lpstr>5th grade field trip to magnet schools</vt:lpstr>
      <vt:lpstr>Applications</vt:lpstr>
      <vt:lpstr>Preparation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Transitioning to Middle School</dc:title>
  <dc:creator>Montgomery, Laurie</dc:creator>
  <cp:revision>67</cp:revision>
  <dcterms:created xsi:type="dcterms:W3CDTF">2023-10-18T17:26:42Z</dcterms:created>
  <dcterms:modified xsi:type="dcterms:W3CDTF">2023-10-25T20:39:28Z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